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3"/>
    <p:sldId id="298" r:id="rId4"/>
    <p:sldId id="424" r:id="rId5"/>
    <p:sldId id="425" r:id="rId6"/>
    <p:sldId id="460" r:id="rId7"/>
    <p:sldId id="461" r:id="rId8"/>
    <p:sldId id="462" r:id="rId9"/>
    <p:sldId id="463" r:id="rId10"/>
    <p:sldId id="464" r:id="rId11"/>
    <p:sldId id="465" r:id="rId12"/>
    <p:sldId id="466" r:id="rId13"/>
    <p:sldId id="448" r:id="rId14"/>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3" userDrawn="1">
          <p15:clr>
            <a:srgbClr val="A4A3A4"/>
          </p15:clr>
        </p15:guide>
        <p15:guide id="2" pos="37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B9B9B"/>
    <a:srgbClr val="FC6204"/>
    <a:srgbClr val="0066FF"/>
    <a:srgbClr val="FF9600"/>
    <a:srgbClr val="858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5" d="100"/>
          <a:sy n="115" d="100"/>
        </p:scale>
        <p:origin x="372" y="102"/>
      </p:cViewPr>
      <p:guideLst>
        <p:guide orient="horz" pos="2283"/>
        <p:guide pos="37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C8D2FC-B7E4-4F22-829A-1951A70536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06D26-EB15-4881-94CD-B86EEBA9904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梯形 2"/>
          <p:cNvSpPr/>
          <p:nvPr userDrawn="1"/>
        </p:nvSpPr>
        <p:spPr>
          <a:xfrm rot="5400000">
            <a:off x="2875915" y="3666490"/>
            <a:ext cx="1757680" cy="2764155"/>
          </a:xfrm>
          <a:prstGeom prst="trapezoid">
            <a:avLst>
              <a:gd name="adj" fmla="val 16889"/>
            </a:avLst>
          </a:prstGeom>
          <a:blipFill rotWithShape="0">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userDrawn="1"/>
        </p:nvSpPr>
        <p:spPr>
          <a:xfrm>
            <a:off x="-18750" y="3406791"/>
            <a:ext cx="2295386" cy="3246791"/>
          </a:xfrm>
          <a:custGeom>
            <a:avLst/>
            <a:gdLst>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1" fmla="*/ 0 w 1708144"/>
              <a:gd name="connsiteY0-2" fmla="*/ 0 h 2965437"/>
              <a:gd name="connsiteX1-3" fmla="*/ 1463445 w 1708144"/>
              <a:gd name="connsiteY1-4" fmla="*/ 661181 h 2965437"/>
              <a:gd name="connsiteX2-5" fmla="*/ 1708144 w 1708144"/>
              <a:gd name="connsiteY2-6" fmla="*/ 729807 h 2965437"/>
              <a:gd name="connsiteX3-7" fmla="*/ 1708144 w 1708144"/>
              <a:gd name="connsiteY3-8" fmla="*/ 2562051 h 2965437"/>
              <a:gd name="connsiteX4-9" fmla="*/ 473725 w 1708144"/>
              <a:gd name="connsiteY4-10" fmla="*/ 2965437 h 2965437"/>
              <a:gd name="connsiteX5-11" fmla="*/ 0 w 1708144"/>
              <a:gd name="connsiteY5-12" fmla="*/ 2965437 h 2965437"/>
              <a:gd name="connsiteX6-13" fmla="*/ 0 w 1708144"/>
              <a:gd name="connsiteY6-14" fmla="*/ 0 h 2965437"/>
              <a:gd name="connsiteX0-15" fmla="*/ 0 w 1708144"/>
              <a:gd name="connsiteY0-16" fmla="*/ 0 h 2965437"/>
              <a:gd name="connsiteX1-17" fmla="*/ 1463445 w 1708144"/>
              <a:gd name="connsiteY1-18" fmla="*/ 661181 h 2965437"/>
              <a:gd name="connsiteX2-19" fmla="*/ 1708144 w 1708144"/>
              <a:gd name="connsiteY2-20" fmla="*/ 729807 h 2965437"/>
              <a:gd name="connsiteX3-21" fmla="*/ 1708144 w 1708144"/>
              <a:gd name="connsiteY3-22" fmla="*/ 2562051 h 2965437"/>
              <a:gd name="connsiteX4-23" fmla="*/ 473725 w 1708144"/>
              <a:gd name="connsiteY4-24" fmla="*/ 2965437 h 2965437"/>
              <a:gd name="connsiteX5-25" fmla="*/ 0 w 1708144"/>
              <a:gd name="connsiteY5-26" fmla="*/ 2965437 h 2965437"/>
              <a:gd name="connsiteX6-27" fmla="*/ 0 w 1708144"/>
              <a:gd name="connsiteY6-28" fmla="*/ 0 h 2965437"/>
              <a:gd name="connsiteX0-29" fmla="*/ 14068 w 1722212"/>
              <a:gd name="connsiteY0-30" fmla="*/ 0 h 3246791"/>
              <a:gd name="connsiteX1-31" fmla="*/ 1477513 w 1722212"/>
              <a:gd name="connsiteY1-32" fmla="*/ 661181 h 3246791"/>
              <a:gd name="connsiteX2-33" fmla="*/ 1722212 w 1722212"/>
              <a:gd name="connsiteY2-34" fmla="*/ 729807 h 3246791"/>
              <a:gd name="connsiteX3-35" fmla="*/ 1722212 w 1722212"/>
              <a:gd name="connsiteY3-36" fmla="*/ 2562051 h 3246791"/>
              <a:gd name="connsiteX4-37" fmla="*/ 487793 w 1722212"/>
              <a:gd name="connsiteY4-38" fmla="*/ 2965437 h 3246791"/>
              <a:gd name="connsiteX5-39" fmla="*/ 0 w 1722212"/>
              <a:gd name="connsiteY5-40" fmla="*/ 3246791 h 3246791"/>
              <a:gd name="connsiteX6-41" fmla="*/ 14068 w 1722212"/>
              <a:gd name="connsiteY6-42" fmla="*/ 0 h 32467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22212" h="3246791">
                <a:moveTo>
                  <a:pt x="14068" y="0"/>
                </a:moveTo>
                <a:cubicBezTo>
                  <a:pt x="473747" y="182880"/>
                  <a:pt x="975630" y="478301"/>
                  <a:pt x="1477513" y="661181"/>
                </a:cubicBezTo>
                <a:cubicBezTo>
                  <a:pt x="1557642" y="685000"/>
                  <a:pt x="1639232" y="707886"/>
                  <a:pt x="1722212" y="729807"/>
                </a:cubicBezTo>
                <a:lnTo>
                  <a:pt x="1722212" y="2562051"/>
                </a:lnTo>
                <a:cubicBezTo>
                  <a:pt x="1269652" y="2671608"/>
                  <a:pt x="854651" y="2807576"/>
                  <a:pt x="487793" y="2965437"/>
                </a:cubicBezTo>
                <a:lnTo>
                  <a:pt x="0" y="3246791"/>
                </a:lnTo>
                <a:cubicBezTo>
                  <a:pt x="4689" y="2164527"/>
                  <a:pt x="9379" y="1082264"/>
                  <a:pt x="14068" y="0"/>
                </a:cubicBezTo>
                <a:close/>
              </a:path>
            </a:pathLst>
          </a:cu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38"/>
          <p:cNvSpPr txBox="1"/>
          <p:nvPr userDrawn="1"/>
        </p:nvSpPr>
        <p:spPr>
          <a:xfrm>
            <a:off x="1855530" y="1334830"/>
            <a:ext cx="8821646" cy="1015663"/>
          </a:xfrm>
          <a:prstGeom prst="rect">
            <a:avLst/>
          </a:prstGeom>
          <a:noFill/>
        </p:spPr>
        <p:txBody>
          <a:bodyPr wrap="none">
            <a:spAutoFit/>
          </a:bodyPr>
          <a:lstStyle/>
          <a:p>
            <a:pPr algn="l" fontAlgn="auto">
              <a:spcBef>
                <a:spcPts val="0"/>
              </a:spcBef>
              <a:spcAft>
                <a:spcPts val="0"/>
              </a:spcAft>
              <a:defRPr/>
            </a:pPr>
            <a:r>
              <a:rPr lang="en-US" altLang="zh-CN" sz="6000" b="1"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Maya2022</a:t>
            </a:r>
            <a:r>
              <a:rPr lang="zh-CN" altLang="en-US" sz="6000" b="1"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基础</a:t>
            </a:r>
            <a:r>
              <a:rPr lang="zh-CN" altLang="en-US" sz="6000" b="1" kern="1200"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案例教程</a:t>
            </a:r>
            <a:endParaRPr lang="zh-CN" altLang="en-US" sz="6000" b="1" kern="1200"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endParaRPr>
          </a:p>
        </p:txBody>
      </p:sp>
      <p:sp>
        <p:nvSpPr>
          <p:cNvPr id="22" name="TextBox 7"/>
          <p:cNvSpPr txBox="1">
            <a:spLocks noChangeArrowheads="1"/>
          </p:cNvSpPr>
          <p:nvPr userDrawn="1"/>
        </p:nvSpPr>
        <p:spPr bwMode="auto">
          <a:xfrm>
            <a:off x="5031389" y="6128221"/>
            <a:ext cx="2470534" cy="398780"/>
          </a:xfrm>
          <a:prstGeom prst="rect">
            <a:avLst/>
          </a:prstGeom>
          <a:noFill/>
          <a:ln>
            <a:noFill/>
          </a:ln>
        </p:spPr>
        <p:txBody>
          <a:bodyPr wrap="square" anchor="ctr" anchorCtr="0">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rPr>
              <a:t>北京理工大学出版社</a:t>
            </a:r>
            <a:r>
              <a:rPr lang="en-US" altLang="zh-CN"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图片 5" descr="C:/Users/Administrator/Desktop/4-159.JPG4-159"/>
          <p:cNvPicPr>
            <a:picLocks noChangeAspect="1"/>
          </p:cNvPicPr>
          <p:nvPr userDrawn="1"/>
        </p:nvPicPr>
        <p:blipFill>
          <a:blip r:embed="rId4"/>
          <a:srcRect t="16339" b="16339"/>
          <a:stretch>
            <a:fillRect/>
          </a:stretch>
        </p:blipFill>
        <p:spPr>
          <a:xfrm>
            <a:off x="5233035" y="4464685"/>
            <a:ext cx="2199640" cy="1232535"/>
          </a:xfrm>
          <a:prstGeom prst="rect">
            <a:avLst/>
          </a:prstGeom>
        </p:spPr>
      </p:pic>
      <p:sp>
        <p:nvSpPr>
          <p:cNvPr id="4" name="梯形 3"/>
          <p:cNvSpPr/>
          <p:nvPr userDrawn="1"/>
        </p:nvSpPr>
        <p:spPr>
          <a:xfrm rot="16200000">
            <a:off x="7847330" y="3855720"/>
            <a:ext cx="1855470" cy="2465070"/>
          </a:xfrm>
          <a:prstGeom prst="trapezoid">
            <a:avLst>
              <a:gd name="adj" fmla="val 14236"/>
            </a:avLst>
          </a:prstGeom>
          <a:blipFill rotWithShape="0">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4"/>
          <p:cNvSpPr/>
          <p:nvPr userDrawn="1"/>
        </p:nvSpPr>
        <p:spPr>
          <a:xfrm rot="16200000">
            <a:off x="9591675" y="4071620"/>
            <a:ext cx="3107055" cy="2056130"/>
          </a:xfrm>
          <a:prstGeom prst="trapezoid">
            <a:avLst>
              <a:gd name="adj" fmla="val 29076"/>
            </a:avLst>
          </a:prstGeom>
          <a:blipFill rotWithShape="0">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22"/>
          <p:cNvSpPr/>
          <p:nvPr userDrawn="1"/>
        </p:nvSpPr>
        <p:spPr>
          <a:xfrm>
            <a:off x="0" y="3284985"/>
            <a:ext cx="12193200" cy="1215037"/>
          </a:xfrm>
          <a:custGeom>
            <a:avLst/>
            <a:gdLst/>
            <a:ahLst/>
            <a:cxnLst/>
            <a:rect l="l" t="t" r="r" b="b"/>
            <a:pathLst>
              <a:path w="9144001" h="1215037">
                <a:moveTo>
                  <a:pt x="0" y="0"/>
                </a:moveTo>
                <a:cubicBezTo>
                  <a:pt x="1044041" y="640192"/>
                  <a:pt x="2755465" y="1057166"/>
                  <a:pt x="4689494" y="1057166"/>
                </a:cubicBezTo>
                <a:cubicBezTo>
                  <a:pt x="6484806" y="1057166"/>
                  <a:pt x="8088300" y="697861"/>
                  <a:pt x="9144001" y="133798"/>
                </a:cubicBezTo>
                <a:lnTo>
                  <a:pt x="9144001" y="292702"/>
                </a:lnTo>
                <a:cubicBezTo>
                  <a:pt x="8087610" y="855887"/>
                  <a:pt x="6484419" y="1215037"/>
                  <a:pt x="4689494" y="1215037"/>
                </a:cubicBezTo>
                <a:cubicBezTo>
                  <a:pt x="2755571" y="1215037"/>
                  <a:pt x="1044228" y="798109"/>
                  <a:pt x="0" y="157591"/>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5"/>
          <p:cNvSpPr/>
          <p:nvPr userDrawn="1"/>
        </p:nvSpPr>
        <p:spPr>
          <a:xfrm>
            <a:off x="0" y="5652149"/>
            <a:ext cx="12193200" cy="1181820"/>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sp>
        <p:nvSpPr>
          <p:cNvPr id="4" name="Freeform 11"/>
          <p:cNvSpPr/>
          <p:nvPr userDrawn="1"/>
        </p:nvSpPr>
        <p:spPr bwMode="auto">
          <a:xfrm>
            <a:off x="9525" y="4580890"/>
            <a:ext cx="12188190" cy="2393315"/>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zh-CN" altLang="en-US"/>
          </a:p>
        </p:txBody>
      </p:sp>
      <p:sp>
        <p:nvSpPr>
          <p:cNvPr id="6" name="五边形 5"/>
          <p:cNvSpPr/>
          <p:nvPr userDrawn="1"/>
        </p:nvSpPr>
        <p:spPr>
          <a:xfrm>
            <a:off x="1" y="167102"/>
            <a:ext cx="3290131" cy="432048"/>
          </a:xfrm>
          <a:prstGeom prst="homePlate">
            <a:avLst>
              <a:gd name="adj" fmla="val 26606"/>
            </a:avLst>
          </a:prstGeom>
          <a:solidFill>
            <a:schemeClr val="accent1"/>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5" name="燕尾形 4"/>
          <p:cNvSpPr/>
          <p:nvPr userDrawn="1"/>
        </p:nvSpPr>
        <p:spPr>
          <a:xfrm>
            <a:off x="3278951" y="167102"/>
            <a:ext cx="216080" cy="432048"/>
          </a:xfrm>
          <a:prstGeom prst="chevron">
            <a:avLst/>
          </a:prstGeom>
          <a:solidFill>
            <a:schemeClr val="accent1"/>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7" name="燕尾形 6"/>
          <p:cNvSpPr/>
          <p:nvPr userDrawn="1"/>
        </p:nvSpPr>
        <p:spPr>
          <a:xfrm>
            <a:off x="3483851" y="167102"/>
            <a:ext cx="216080" cy="432048"/>
          </a:xfrm>
          <a:prstGeom prst="chevron">
            <a:avLst/>
          </a:prstGeom>
          <a:solidFill>
            <a:schemeClr val="accent1">
              <a:lumMod val="60000"/>
              <a:lumOff val="40000"/>
            </a:schemeClr>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10" name="TextBox 7"/>
          <p:cNvSpPr txBox="1">
            <a:spLocks noChangeArrowheads="1"/>
          </p:cNvSpPr>
          <p:nvPr userDrawn="1"/>
        </p:nvSpPr>
        <p:spPr bwMode="auto">
          <a:xfrm>
            <a:off x="962025" y="213995"/>
            <a:ext cx="211264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ysClr val="windowText" lastClr="000000"/>
                </a:solidFill>
                <a:latin typeface="Calibri" panose="020F0502020204030204" pitchFamily="34" charset="0"/>
                <a:ea typeface="宋体" panose="02010600030101010101" pitchFamily="2" charset="-122"/>
              </a:defRPr>
            </a:lvl1pPr>
            <a:lvl2pPr marL="742950" indent="-285750" eaLnBrk="0" hangingPunct="0">
              <a:defRPr sz="2000">
                <a:solidFill>
                  <a:sysClr val="windowText" lastClr="000000"/>
                </a:solidFill>
                <a:latin typeface="Calibri" panose="020F0502020204030204" pitchFamily="34" charset="0"/>
                <a:ea typeface="宋体" panose="02010600030101010101" pitchFamily="2" charset="-122"/>
              </a:defRPr>
            </a:lvl2pPr>
            <a:lvl3pPr marL="1143000" indent="-228600" eaLnBrk="0" hangingPunct="0">
              <a:defRPr sz="2000">
                <a:solidFill>
                  <a:sysClr val="windowText" lastClr="000000"/>
                </a:solidFill>
                <a:latin typeface="Calibri" panose="020F0502020204030204" pitchFamily="34" charset="0"/>
                <a:ea typeface="宋体" panose="02010600030101010101" pitchFamily="2" charset="-122"/>
              </a:defRPr>
            </a:lvl3pPr>
            <a:lvl4pPr marL="1600200" indent="-228600" eaLnBrk="0" hangingPunct="0">
              <a:defRPr sz="2000">
                <a:solidFill>
                  <a:sysClr val="windowText" lastClr="000000"/>
                </a:solidFill>
                <a:latin typeface="Calibri" panose="020F0502020204030204" pitchFamily="34" charset="0"/>
                <a:ea typeface="宋体" panose="02010600030101010101" pitchFamily="2" charset="-122"/>
              </a:defRPr>
            </a:lvl4pPr>
            <a:lvl5pPr eaLnBrk="0" hangingPunct="0">
              <a:defRPr sz="2000">
                <a:solidFill>
                  <a:sysClr val="windowText" lastClr="000000"/>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9pPr>
          </a:lstStyle>
          <a:p>
            <a:pPr algn="l" eaLnBrk="1" hangingPunct="1"/>
            <a:r>
              <a:rPr lang="en-US" sz="1800"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rPr>
              <a:t>Maya  2022</a:t>
            </a:r>
            <a:endParaRPr lang="en-US"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descr="C:/Users/Administrator/Desktop/2018.05.28SR21.jpg2018.05.28SR21"/>
          <p:cNvPicPr>
            <a:picLocks noChangeAspect="1"/>
          </p:cNvPicPr>
          <p:nvPr userDrawn="1"/>
        </p:nvPicPr>
        <p:blipFill>
          <a:blip r:embed="rId2"/>
          <a:srcRect t="4947" b="4947"/>
          <a:stretch>
            <a:fillRect/>
          </a:stretch>
        </p:blipFill>
        <p:spPr>
          <a:xfrm>
            <a:off x="161290" y="18415"/>
            <a:ext cx="712470" cy="641985"/>
          </a:xfrm>
          <a:prstGeom prst="rect">
            <a:avLst/>
          </a:prstGeom>
        </p:spPr>
      </p:pic>
      <p:pic>
        <p:nvPicPr>
          <p:cNvPr id="3" name="图片 2" descr="7-14c"/>
          <p:cNvPicPr>
            <a:picLocks noChangeAspect="1"/>
          </p:cNvPicPr>
          <p:nvPr userDrawn="1"/>
        </p:nvPicPr>
        <p:blipFill>
          <a:blip r:embed="rId3"/>
          <a:stretch>
            <a:fillRect/>
          </a:stretch>
        </p:blipFill>
        <p:spPr>
          <a:xfrm>
            <a:off x="10658475" y="5372735"/>
            <a:ext cx="1327150" cy="14839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ectangle 6"/>
          <p:cNvSpPr/>
          <p:nvPr userDrawn="1"/>
        </p:nvSpPr>
        <p:spPr>
          <a:xfrm>
            <a:off x="0" y="6400800"/>
            <a:ext cx="12192000" cy="457200"/>
          </a:xfrm>
          <a:prstGeom prst="rect">
            <a:avLst/>
          </a:prstGeom>
          <a:blipFill rotWithShape="1">
            <a:blip r:embed="rId3">
              <a:duotone>
                <a:srgbClr val="000000">
                  <a:shade val="12000"/>
                  <a:satMod val="240000"/>
                </a:srgbClr>
                <a:srgbClr val="000000">
                  <a:tint val="98000"/>
                </a:srgbClr>
              </a:duotone>
            </a:blip>
            <a:tile tx="0" ty="0" sx="100000" sy="100000" flip="none" algn="ctr"/>
          </a:blip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5" name="Rectangle 7"/>
          <p:cNvSpPr/>
          <p:nvPr userDrawn="1"/>
        </p:nvSpPr>
        <p:spPr>
          <a:xfrm>
            <a:off x="1279" y="6309360"/>
            <a:ext cx="12188952" cy="97215"/>
          </a:xfrm>
          <a:prstGeom prst="rect">
            <a:avLst/>
          </a:prstGeom>
          <a:solidFill>
            <a:srgbClr val="00000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grpSp>
        <p:nvGrpSpPr>
          <p:cNvPr id="6" name="top graphic"/>
          <p:cNvGrpSpPr/>
          <p:nvPr userDrawn="1"/>
        </p:nvGrpSpPr>
        <p:grpSpPr>
          <a:xfrm>
            <a:off x="1279" y="0"/>
            <a:ext cx="12188952" cy="320040"/>
            <a:chOff x="1279" y="0"/>
            <a:chExt cx="12188952" cy="320040"/>
          </a:xfrm>
        </p:grpSpPr>
        <p:sp>
          <p:nvSpPr>
            <p:cNvPr id="7" name="Rectangle 10"/>
            <p:cNvSpPr/>
            <p:nvPr userDrawn="1"/>
          </p:nvSpPr>
          <p:spPr>
            <a:xfrm>
              <a:off x="1279" y="0"/>
              <a:ext cx="12188952" cy="170234"/>
            </a:xfrm>
            <a:prstGeom prst="rect">
              <a:avLst/>
            </a:prstGeom>
            <a:solidFill>
              <a:srgbClr val="40404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8" name="Rectangle 11"/>
            <p:cNvSpPr/>
            <p:nvPr userDrawn="1"/>
          </p:nvSpPr>
          <p:spPr>
            <a:xfrm>
              <a:off x="1279" y="170234"/>
              <a:ext cx="12188952" cy="149806"/>
            </a:xfrm>
            <a:prstGeom prst="rect">
              <a:avLst/>
            </a:prstGeom>
            <a:solidFill>
              <a:srgbClr val="00000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9" name="Rectangle 12"/>
            <p:cNvSpPr/>
            <p:nvPr/>
          </p:nvSpPr>
          <p:spPr>
            <a:xfrm>
              <a:off x="1279" y="231421"/>
              <a:ext cx="12188952" cy="27432"/>
            </a:xfrm>
            <a:prstGeom prst="rect">
              <a:avLst/>
            </a:prstGeom>
            <a:solidFill>
              <a:sysClr val="window" lastClr="FFFFFF"/>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grpSp>
      <p:sp>
        <p:nvSpPr>
          <p:cNvPr id="12" name="椭圆 11"/>
          <p:cNvSpPr/>
          <p:nvPr userDrawn="1"/>
        </p:nvSpPr>
        <p:spPr>
          <a:xfrm>
            <a:off x="11356958" y="6439663"/>
            <a:ext cx="360000" cy="360000"/>
          </a:xfrm>
          <a:prstGeom prst="ellipse">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圆角矩形 13"/>
          <p:cNvSpPr/>
          <p:nvPr userDrawn="1"/>
        </p:nvSpPr>
        <p:spPr>
          <a:xfrm>
            <a:off x="889000" y="6405466"/>
            <a:ext cx="5054600" cy="409586"/>
          </a:xfrm>
          <a:prstGeom prst="roundRect">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8.jpeg"/><Relationship Id="rId7" Type="http://schemas.openxmlformats.org/officeDocument/2006/relationships/image" Target="../media/image37.jpeg"/><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6.jpeg"/><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7415" y="2868295"/>
            <a:ext cx="3795395" cy="583565"/>
          </a:xfrm>
          <a:prstGeom prst="rect">
            <a:avLst/>
          </a:prstGeom>
          <a:noFill/>
        </p:spPr>
        <p:txBody>
          <a:bodyPr wrap="none" rtlCol="0">
            <a:spAutoFit/>
            <a:scene3d>
              <a:camera prst="orthographicFront"/>
              <a:lightRig rig="threePt" dir="t"/>
            </a:scene3d>
          </a:bodyPr>
          <a:lstStyle/>
          <a:p>
            <a:pPr algn="l"/>
            <a:r>
              <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章  </a:t>
            </a:r>
            <a:r>
              <a:rPr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NURBS建模</a:t>
            </a:r>
            <a:endParaRPr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3.附加</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将两个曲面接合在一起形成单个曲面。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4.附加而不移动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通过选择两条曲面上的等参线，在两个曲面间产生一个混合曲面，并且不对原始对象进行移动变形操作。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5.分离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将一个曲面按照选定等参线分割为多个曲面。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6.移动接缝</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将闭合/周期曲面的接缝移动至选定的等参线。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7.开放/闭合</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可以将曲面在U或V向进行打开或封闭操作。</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645795"/>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8.相交</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可以在曲面的交界处产生一条相交曲线，以用于后面的剪切操作。</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9.修剪工具</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可以根据曲面上的曲线来对曲面进行修剪。</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10.取消修剪</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撤消对曲面的上次修剪或所有修剪。</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11.在曲面上投影曲线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通过在曲面上投影3D曲线创建曲面上的曲线。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12.延伸</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可以将曲面沿着U或V方向进行延伸，也可以在U和V两个方向上同时延伸。</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13.插入等参线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可以在曲面的指定位置插入等参线，而不改变曲面的形状，也可以在选择的等参线之间添加一定数目的等参线。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14.偏移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为选定曲面创建副本，并将其偏移一定的距离。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15.圆化工具</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沿现有曲面之间的边创建圆形过渡曲面，可以通过手柄来调整倒角半径。</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16.缝合</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可用于将点、边或曲面缝合在一起。</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17.曲面圆角</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在两个现有曲面之间创建圆角曲面。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18.雕刻几何体工具</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使用该工具可以雕刻NURBS、多边形和细分曲面。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19.曲面编辑</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“曲面编辑工具”， 可以对曲面进行编辑（推、拉操作）。</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645795"/>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20.布尔</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使用“布尔”命令，可以修剪两个曲面以创建布尔运算的外观。</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21.重建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可以对选定曲面执行各种操作。</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22.反转方向：反转或交换选定曲面的U方向和V方向。</a:t>
            </a: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0240" y="730885"/>
            <a:ext cx="4935220" cy="457835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50000"/>
              </a:lnSpc>
              <a:buClrTx/>
              <a:buSzTx/>
            </a:pPr>
            <a:endParaRPr lang="en-US" altLang="zh-CN" dirty="0">
              <a:latin typeface="宋体" panose="02010600030101010101" pitchFamily="2" charset="-122"/>
              <a:cs typeface="宋体" panose="02010600030101010101" pitchFamily="2" charset="-122"/>
              <a:sym typeface="+mn-ea"/>
            </a:endParaRPr>
          </a:p>
        </p:txBody>
      </p:sp>
      <p:pic>
        <p:nvPicPr>
          <p:cNvPr id="100" name="图片 99"/>
          <p:cNvPicPr/>
          <p:nvPr/>
        </p:nvPicPr>
        <p:blipFill>
          <a:blip r:embed="rId1"/>
          <a:stretch>
            <a:fillRect/>
          </a:stretch>
        </p:blipFill>
        <p:spPr>
          <a:xfrm>
            <a:off x="1324610" y="1013460"/>
            <a:ext cx="439420" cy="556895"/>
          </a:xfrm>
          <a:prstGeom prst="rect">
            <a:avLst/>
          </a:prstGeom>
          <a:noFill/>
          <a:ln w="9525">
            <a:noFill/>
          </a:ln>
        </p:spPr>
      </p:pic>
      <p:sp>
        <p:nvSpPr>
          <p:cNvPr id="101" name="矩形 100"/>
          <p:cNvSpPr/>
          <p:nvPr/>
        </p:nvSpPr>
        <p:spPr>
          <a:xfrm>
            <a:off x="1376680" y="1125855"/>
            <a:ext cx="9987915" cy="132461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57200" algn="l">
              <a:lnSpc>
                <a:spcPct val="125000"/>
              </a:lnSpc>
              <a:buClrTx/>
              <a:buSzTx/>
            </a:pPr>
            <a:r>
              <a:rPr lang="en-US" altLang="zh-CN" dirty="0">
                <a:latin typeface="宋体" panose="02010600030101010101" pitchFamily="2" charset="-122"/>
                <a:cs typeface="宋体" panose="02010600030101010101" pitchFamily="2" charset="-122"/>
                <a:sym typeface="+mn-ea"/>
              </a:rPr>
              <a:t>拓展练习1.使用NURBS建模工具，创建以下模型。</a:t>
            </a:r>
            <a:endParaRPr lang="en-US" altLang="zh-CN" dirty="0">
              <a:latin typeface="宋体" panose="02010600030101010101" pitchFamily="2" charset="-122"/>
              <a:cs typeface="宋体" panose="02010600030101010101" pitchFamily="2" charset="-122"/>
              <a:sym typeface="+mn-ea"/>
            </a:endParaRPr>
          </a:p>
        </p:txBody>
      </p:sp>
      <p:pic>
        <p:nvPicPr>
          <p:cNvPr id="231" name="图片 2" descr="N01"/>
          <p:cNvPicPr>
            <a:picLocks noChangeAspect="1"/>
          </p:cNvPicPr>
          <p:nvPr/>
        </p:nvPicPr>
        <p:blipFill>
          <a:blip r:embed="rId2"/>
          <a:srcRect l="9752"/>
          <a:stretch>
            <a:fillRect/>
          </a:stretch>
        </p:blipFill>
        <p:spPr>
          <a:xfrm>
            <a:off x="780098" y="2450465"/>
            <a:ext cx="983615" cy="1440180"/>
          </a:xfrm>
          <a:prstGeom prst="rect">
            <a:avLst/>
          </a:prstGeom>
          <a:noFill/>
          <a:ln>
            <a:noFill/>
          </a:ln>
        </p:spPr>
      </p:pic>
      <p:pic>
        <p:nvPicPr>
          <p:cNvPr id="237" name="图片 3" descr="N03"/>
          <p:cNvPicPr>
            <a:picLocks noChangeAspect="1"/>
          </p:cNvPicPr>
          <p:nvPr/>
        </p:nvPicPr>
        <p:blipFill>
          <a:blip r:embed="rId3"/>
          <a:srcRect l="7741" r="10561"/>
          <a:stretch>
            <a:fillRect/>
          </a:stretch>
        </p:blipFill>
        <p:spPr>
          <a:xfrm>
            <a:off x="1829118" y="2450465"/>
            <a:ext cx="1299845" cy="1440180"/>
          </a:xfrm>
          <a:prstGeom prst="rect">
            <a:avLst/>
          </a:prstGeom>
          <a:noFill/>
          <a:ln>
            <a:noFill/>
          </a:ln>
        </p:spPr>
      </p:pic>
      <p:pic>
        <p:nvPicPr>
          <p:cNvPr id="232" name="图片 4" descr="N05"/>
          <p:cNvPicPr>
            <a:picLocks noChangeAspect="1"/>
          </p:cNvPicPr>
          <p:nvPr/>
        </p:nvPicPr>
        <p:blipFill>
          <a:blip r:embed="rId4"/>
          <a:srcRect l="15486"/>
          <a:stretch>
            <a:fillRect/>
          </a:stretch>
        </p:blipFill>
        <p:spPr>
          <a:xfrm>
            <a:off x="3194685" y="2450465"/>
            <a:ext cx="1162050" cy="1440180"/>
          </a:xfrm>
          <a:prstGeom prst="rect">
            <a:avLst/>
          </a:prstGeom>
          <a:noFill/>
          <a:ln>
            <a:noFill/>
          </a:ln>
        </p:spPr>
      </p:pic>
      <p:pic>
        <p:nvPicPr>
          <p:cNvPr id="233" name="图片 5" descr="N02"/>
          <p:cNvPicPr>
            <a:picLocks noChangeAspect="1"/>
          </p:cNvPicPr>
          <p:nvPr/>
        </p:nvPicPr>
        <p:blipFill>
          <a:blip r:embed="rId5"/>
          <a:srcRect l="2432" r="4160"/>
          <a:stretch>
            <a:fillRect/>
          </a:stretch>
        </p:blipFill>
        <p:spPr>
          <a:xfrm>
            <a:off x="4421823" y="2450465"/>
            <a:ext cx="1739265" cy="1440180"/>
          </a:xfrm>
          <a:prstGeom prst="rect">
            <a:avLst/>
          </a:prstGeom>
          <a:noFill/>
          <a:ln>
            <a:noFill/>
          </a:ln>
        </p:spPr>
      </p:pic>
      <p:pic>
        <p:nvPicPr>
          <p:cNvPr id="234" name="图片 6" descr="N04"/>
          <p:cNvPicPr>
            <a:picLocks noChangeAspect="1"/>
          </p:cNvPicPr>
          <p:nvPr/>
        </p:nvPicPr>
        <p:blipFill>
          <a:blip r:embed="rId6"/>
          <a:srcRect l="3960" r="4164"/>
          <a:stretch>
            <a:fillRect/>
          </a:stretch>
        </p:blipFill>
        <p:spPr>
          <a:xfrm>
            <a:off x="6226493" y="2450465"/>
            <a:ext cx="1708785" cy="1440180"/>
          </a:xfrm>
          <a:prstGeom prst="rect">
            <a:avLst/>
          </a:prstGeom>
          <a:noFill/>
          <a:ln>
            <a:noFill/>
          </a:ln>
        </p:spPr>
      </p:pic>
      <p:pic>
        <p:nvPicPr>
          <p:cNvPr id="236" name="图片 7" descr="N06"/>
          <p:cNvPicPr>
            <a:picLocks noChangeAspect="1"/>
          </p:cNvPicPr>
          <p:nvPr/>
        </p:nvPicPr>
        <p:blipFill>
          <a:blip r:embed="rId7"/>
          <a:stretch>
            <a:fillRect/>
          </a:stretch>
        </p:blipFill>
        <p:spPr>
          <a:xfrm>
            <a:off x="8000683" y="2594293"/>
            <a:ext cx="1583055" cy="1296035"/>
          </a:xfrm>
          <a:prstGeom prst="rect">
            <a:avLst/>
          </a:prstGeom>
          <a:noFill/>
          <a:ln>
            <a:noFill/>
          </a:ln>
        </p:spPr>
      </p:pic>
      <p:pic>
        <p:nvPicPr>
          <p:cNvPr id="235" name="图片 8" descr="N07"/>
          <p:cNvPicPr>
            <a:picLocks noChangeAspect="1"/>
          </p:cNvPicPr>
          <p:nvPr/>
        </p:nvPicPr>
        <p:blipFill>
          <a:blip r:embed="rId8"/>
          <a:srcRect l="2805" r="3079"/>
          <a:stretch>
            <a:fillRect/>
          </a:stretch>
        </p:blipFill>
        <p:spPr>
          <a:xfrm>
            <a:off x="9649460" y="2594293"/>
            <a:ext cx="1764030" cy="129603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3807" y="937123"/>
            <a:ext cx="1816100" cy="368300"/>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algn="l"/>
            <a:r>
              <a:rPr altLang="zh-CN" b="1" dirty="0"/>
              <a:t>【</a:t>
            </a:r>
            <a:r>
              <a:rPr lang="en-US" b="1" dirty="0"/>
              <a:t>    </a:t>
            </a:r>
            <a:r>
              <a:rPr altLang="zh-CN" b="1" dirty="0"/>
              <a:t>知识</a:t>
            </a:r>
            <a:r>
              <a:rPr lang="zh-CN" b="1" dirty="0"/>
              <a:t>精讲</a:t>
            </a:r>
            <a:r>
              <a:rPr altLang="zh-CN" b="1" dirty="0"/>
              <a:t>】</a:t>
            </a:r>
            <a:endParaRPr altLang="zh-CN" b="1" dirty="0"/>
          </a:p>
        </p:txBody>
      </p:sp>
      <p:sp>
        <p:nvSpPr>
          <p:cNvPr id="3" name="矩形 2"/>
          <p:cNvSpPr/>
          <p:nvPr/>
        </p:nvSpPr>
        <p:spPr>
          <a:xfrm>
            <a:off x="650645" y="1305335"/>
            <a:ext cx="10482409" cy="424624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3.1 NURBS建模概述</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NURBS（非均匀有理数 B 样条线）是一种可以用来在Maya中创建3D曲线和曲面的几何体类型。Maya提供的其他几何体类型为多边形和细分曲面。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曲面的建模方法可以分为以下两类：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第1类：用原始的几何体进行变形来得到想要的造型，这种方法灵活多变，对美术功底要求比较高。</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第2类：通过由点到线、由线到面的方法来塑造模型，通过这种方法创建出来的模型的精度比较高，很适合创建工业领域的模型</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3.2创建NURBS曲线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曲面对象的基本组成元素有点、曲线和曲面，通过这些基本元素可以构成复杂的高品质模型。</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曲线是由控制点、编辑点和壳线等基本元素组成，可以通过这些基本元素对曲线进行变形调整，如图所示。</a:t>
            </a:r>
            <a:endParaRPr lang="en-US" altLang="zh-CN" dirty="0">
              <a:latin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650875" y="1002030"/>
            <a:ext cx="238125" cy="238125"/>
          </a:xfrm>
          <a:prstGeom prst="rect">
            <a:avLst/>
          </a:prstGeom>
        </p:spPr>
      </p:pic>
      <p:pic>
        <p:nvPicPr>
          <p:cNvPr id="53" name="图片 53" descr="3-10a"/>
          <p:cNvPicPr>
            <a:picLocks noChangeAspect="1"/>
          </p:cNvPicPr>
          <p:nvPr/>
        </p:nvPicPr>
        <p:blipFill>
          <a:blip r:embed="rId2"/>
          <a:stretch>
            <a:fillRect/>
          </a:stretch>
        </p:blipFill>
        <p:spPr>
          <a:xfrm>
            <a:off x="4034473" y="4783138"/>
            <a:ext cx="3599815" cy="180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0240" y="967105"/>
            <a:ext cx="10482580" cy="531177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1.创建CV曲线</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选择“创建→曲线工具→CV曲线工具”，然后在工作区的不同位置连续单击以创建曲线，按Enter键以完成曲线。</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2.创建EP曲线</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通过该工具可以精确地控制曲线所经过的位置。</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3.徒手绘制NURBS曲线</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选择“创建→曲线工具→铅笔曲线工具”，拖动绘制曲线草图，松开鼠标按钮即完成绘制。</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4.创建Bezier曲线</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它由两种类型的控制顶点组成：定位点和切线。定位点位于曲线上并确定切线的原点。切线确定曲线通向相邻定位点时的形状。如图所示。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endParaRPr lang="en-US" altLang="zh-CN" dirty="0">
              <a:latin typeface="宋体" panose="02010600030101010101" pitchFamily="2" charset="-122"/>
              <a:cs typeface="宋体" panose="02010600030101010101" pitchFamily="2" charset="-122"/>
              <a:sym typeface="+mn-ea"/>
            </a:endParaRPr>
          </a:p>
        </p:txBody>
      </p:sp>
      <p:pic>
        <p:nvPicPr>
          <p:cNvPr id="60" name="图片 60" descr="3-16"/>
          <p:cNvPicPr>
            <a:picLocks noChangeAspect="1"/>
          </p:cNvPicPr>
          <p:nvPr/>
        </p:nvPicPr>
        <p:blipFill>
          <a:blip r:embed="rId1"/>
          <a:stretch>
            <a:fillRect/>
          </a:stretch>
        </p:blipFill>
        <p:spPr>
          <a:xfrm>
            <a:off x="2795905" y="5198428"/>
            <a:ext cx="1965960" cy="1080135"/>
          </a:xfrm>
          <a:prstGeom prst="rect">
            <a:avLst/>
          </a:prstGeom>
        </p:spPr>
      </p:pic>
      <p:pic>
        <p:nvPicPr>
          <p:cNvPr id="59" name="图片 59" descr="3-17"/>
          <p:cNvPicPr>
            <a:picLocks noChangeAspect="1"/>
          </p:cNvPicPr>
          <p:nvPr/>
        </p:nvPicPr>
        <p:blipFill>
          <a:blip r:embed="rId2"/>
          <a:stretch>
            <a:fillRect/>
          </a:stretch>
        </p:blipFill>
        <p:spPr>
          <a:xfrm>
            <a:off x="5177790" y="5198428"/>
            <a:ext cx="1605280" cy="108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5.创建圆弧</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使用此工具，可以通过指定两个或三个端点，然后操纵中心点/半径来创建圆弧。如图所示。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3.3修改NURBS曲线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1.锁定长度</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选择“锁定长度”时，选定的曲线（或选定的CV）将保持恒定的壳线长度。</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2.解除锁定长度</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选择“解除锁定长度”时，选定的曲线（或选定的CV）将不再保持恒定的壳线长度。</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50419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3.4编辑NURBS曲线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1.复制曲面曲线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基于选定的曲面边、等参线或曲面上的曲线创建新的NURBS 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2.对齐</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使用“对齐”命令 可以对齐两条曲线的端点。</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3.添加点工具</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使用该工具可以将点添加到选定曲线的末端。</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4.附加</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将NURBS曲线在端点接合起来，以形成一条新曲线。可以选择两条或多条曲线进行附加。</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5.分离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将一条曲线分割为两条新曲线。在需要分离的位置插入一个“曲线点”，然后执行“分离”命令，即可把曲线在插入点处分离。</a:t>
            </a:r>
            <a:endParaRPr lang="en-US" altLang="zh-CN" dirty="0">
              <a:latin typeface="宋体" panose="02010600030101010101" pitchFamily="2" charset="-122"/>
              <a:cs typeface="宋体" panose="02010600030101010101" pitchFamily="2" charset="-122"/>
              <a:sym typeface="+mn-ea"/>
            </a:endParaRPr>
          </a:p>
        </p:txBody>
      </p:sp>
      <p:pic>
        <p:nvPicPr>
          <p:cNvPr id="79" name="图片 79" descr="3-18"/>
          <p:cNvPicPr>
            <a:picLocks noChangeAspect="1"/>
          </p:cNvPicPr>
          <p:nvPr/>
        </p:nvPicPr>
        <p:blipFill>
          <a:blip r:embed="rId1"/>
          <a:stretch>
            <a:fillRect/>
          </a:stretch>
        </p:blipFill>
        <p:spPr>
          <a:xfrm>
            <a:off x="-317" y="2295208"/>
            <a:ext cx="1204595" cy="1080135"/>
          </a:xfrm>
          <a:prstGeom prst="rect">
            <a:avLst/>
          </a:prstGeom>
        </p:spPr>
      </p:pic>
      <p:pic>
        <p:nvPicPr>
          <p:cNvPr id="75" name="图片 75" descr="3-19"/>
          <p:cNvPicPr>
            <a:picLocks noChangeAspect="1"/>
          </p:cNvPicPr>
          <p:nvPr/>
        </p:nvPicPr>
        <p:blipFill>
          <a:blip r:embed="rId2"/>
          <a:stretch>
            <a:fillRect/>
          </a:stretch>
        </p:blipFill>
        <p:spPr>
          <a:xfrm>
            <a:off x="1204278" y="2295208"/>
            <a:ext cx="1423035" cy="1080135"/>
          </a:xfrm>
          <a:prstGeom prst="rect">
            <a:avLst/>
          </a:prstGeom>
        </p:spPr>
      </p:pic>
      <p:pic>
        <p:nvPicPr>
          <p:cNvPr id="65" name="图片 65" descr="3-20"/>
          <p:cNvPicPr>
            <a:picLocks noChangeAspect="1"/>
          </p:cNvPicPr>
          <p:nvPr/>
        </p:nvPicPr>
        <p:blipFill>
          <a:blip r:embed="rId3"/>
          <a:stretch>
            <a:fillRect/>
          </a:stretch>
        </p:blipFill>
        <p:spPr>
          <a:xfrm>
            <a:off x="2627630" y="2295208"/>
            <a:ext cx="1069340" cy="1080135"/>
          </a:xfrm>
          <a:prstGeom prst="rect">
            <a:avLst/>
          </a:prstGeom>
        </p:spPr>
      </p:pic>
      <p:pic>
        <p:nvPicPr>
          <p:cNvPr id="64" name="图片 64" descr="3-21"/>
          <p:cNvPicPr>
            <a:picLocks noChangeAspect="1"/>
          </p:cNvPicPr>
          <p:nvPr/>
        </p:nvPicPr>
        <p:blipFill>
          <a:blip r:embed="rId4"/>
          <a:stretch>
            <a:fillRect/>
          </a:stretch>
        </p:blipFill>
        <p:spPr>
          <a:xfrm>
            <a:off x="3723323" y="2295208"/>
            <a:ext cx="1208405" cy="108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6.编辑曲线工具</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在单击的曲线上将显示一个操纵器，通过它可以更改曲线上任意点的位置和方向。</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7.移动接缝</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将闭合/周期曲线的接合点移动到选定的编辑点。</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8.开放/闭合</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在开放和闭合/周期之间转化曲线，可以将开放曲线变成封闭曲线，或将封闭曲线变成开放曲线。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9.圆角</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可以让两条相交曲线上的制定曲线点或两条分离曲线之间产生平滑的过渡曲线。</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22479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10.切割</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在视图中将相交曲线从相交处分割。</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11.相交</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创建曲线点定位器，按某个视图或方向可以在多条曲线的交叉点处产生定位点，这样可以很方便地对定位点进行捕捉、对齐和定位等操作。</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12.延伸</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延伸一条曲线，或者创建一条新曲线作为延伸。</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13.插入结</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在指定曲线点处插入编辑点。</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14.偏移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创建所选内容的副本，从原始位置偏移一定的距离。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15.CV硬度</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设定选定CV的多重性，主要用来控制次数为3的曲线的CV控制点的多样性因数。</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16.拟合B样条线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将一个三次（立方）线拟合到一次（线性）曲线中，从而可以将曲线改变成3阶曲线，并且可以对编辑点进行匹配。</a:t>
            </a: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17.投影切线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使曲线切线端点或曲率与另一个曲线或曲面连续。</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18.平滑</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在选定曲线中平滑折点,此命令可以多次使用以进一步增加平滑度。</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19.Bezier曲线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可用于更改Bezier曲线上的选定锚点（控制顶点）或选定切线。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20.重建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执行各种操作以修改选定曲线，可以修改曲线的一些属性，如结构点的数量和次数等。</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21.反转方向</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反转选定曲线的方向。可以交换曲线的起点与结束点。</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22479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3.5曲面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1.曲面基本元素介绍</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曲面起始点：即U方向和V方向上的起始点。V方向和U方向是两个分别用V和U字母来表示的控制点，如图3-77所示。它们与起始点一起决定了曲面的UV方向，这对后面的贴图制作非常重要。</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CV控制点：和曲线的CV控制点作用类似，都是壳线的交点，可以很方便地控制曲面的平滑度，在大多数情况下都是通过CV控制点来对曲面进行调整。</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壳线：壳线是CV控制点的连线，可以通过选择壳线来选择一组CV控制点，然后对曲面进行调整。如图3-78所示。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曲面面片：曲面上的等参线将曲面分割成无数的面片，每个面片都是曲面面片。如图3-79所示。可以将曲面上的曲面面片复制出来加以利用。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等参线：等参线是U方向和V方向上的网格线，用来决定曲面的精度。</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曲面点：是曲面上等参线的交点。</a:t>
            </a: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2.创建NURBS基本体</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（1）球体</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创建的球体可以作为圆形类对象的起始点，例如，眼球、行星和人头。单击“创建→NURBS基本体→球体”右侧的方框，打开设置对话框</a:t>
            </a:r>
            <a:r>
              <a:rPr lang="zh-CN" altLang="en-US" dirty="0">
                <a:latin typeface="宋体" panose="02010600030101010101" pitchFamily="2" charset="-122"/>
                <a:cs typeface="宋体" panose="02010600030101010101" pitchFamily="2" charset="-122"/>
                <a:sym typeface="+mn-ea"/>
              </a:rPr>
              <a:t>。</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（2）立方体</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立方体有六个面，每个面都是可选的，整个立方体为一个组，如图所示。</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（3）圆柱体</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可以创建带有或不带有结束端面的圆柱体。圆柱体的特殊选项是有关结束端面的。可以创建有一个、两个或没有结束端面的圆柱体。</a:t>
            </a:r>
            <a:endParaRPr lang="zh-CN" altLang="en-US"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22479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（4）圆锥体 可以创建底部带有或不带有端面的圆锥体。</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（5）平面 平面是由指定数量的面片组成的平坦曲面。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（6）圆环 圆环是3D环。</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（7）圆形 圆形是曲线，而不是曲面。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（8）方形 方形是一个由四个曲线组成的组，而不是曲面。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（9）交互式创建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当“交互式创建”处于启用状态并且选中基本体选项框时，会在工具窗口显示基本体选项的子集。</a:t>
            </a:r>
            <a:endParaRPr lang="en-US" altLang="zh-CN" dirty="0">
              <a:latin typeface="宋体" panose="02010600030101010101" pitchFamily="2" charset="-122"/>
              <a:cs typeface="宋体" panose="02010600030101010101" pitchFamily="2" charset="-122"/>
              <a:sym typeface="+mn-ea"/>
            </a:endParaRPr>
          </a:p>
        </p:txBody>
      </p:sp>
      <p:pic>
        <p:nvPicPr>
          <p:cNvPr id="165" name="图片 165" descr="3-85"/>
          <p:cNvPicPr>
            <a:picLocks noChangeAspect="1"/>
          </p:cNvPicPr>
          <p:nvPr/>
        </p:nvPicPr>
        <p:blipFill>
          <a:blip r:embed="rId1"/>
          <a:stretch>
            <a:fillRect/>
          </a:stretch>
        </p:blipFill>
        <p:spPr>
          <a:xfrm>
            <a:off x="988378" y="3969068"/>
            <a:ext cx="1321435" cy="1080135"/>
          </a:xfrm>
          <a:prstGeom prst="rect">
            <a:avLst/>
          </a:prstGeom>
        </p:spPr>
      </p:pic>
      <p:pic>
        <p:nvPicPr>
          <p:cNvPr id="164" name="图片 164" descr="3-86"/>
          <p:cNvPicPr>
            <a:picLocks noChangeAspect="1"/>
          </p:cNvPicPr>
          <p:nvPr/>
        </p:nvPicPr>
        <p:blipFill>
          <a:blip r:embed="rId2"/>
          <a:stretch>
            <a:fillRect/>
          </a:stretch>
        </p:blipFill>
        <p:spPr>
          <a:xfrm>
            <a:off x="2796540" y="3969068"/>
            <a:ext cx="1217930" cy="108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3.创建曲面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（1）放样</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沿一系列剖面曲线蒙皮曲面，可以将多条轮廓线生成一个曲面。如图1所示，由下到上以此选择曲线，设置放样选项如图2所示，单击“放样”按钮，生成如图3所示的曲面。</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645795"/>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（2）平面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在边界曲线内创建平面（平坦）曲面。如图所示。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（3）旋转</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绕枢轴点旋转剖面曲线来扫描生成曲面。如图所示。</a:t>
            </a:r>
            <a:endParaRPr lang="en-US" altLang="zh-CN" dirty="0">
              <a:latin typeface="宋体" panose="02010600030101010101" pitchFamily="2" charset="-122"/>
              <a:cs typeface="宋体" panose="02010600030101010101" pitchFamily="2" charset="-122"/>
              <a:sym typeface="+mn-ea"/>
            </a:endParaRPr>
          </a:p>
        </p:txBody>
      </p:sp>
      <p:pic>
        <p:nvPicPr>
          <p:cNvPr id="169" name="图片 169" descr="Snap8"/>
          <p:cNvPicPr>
            <a:picLocks noChangeAspect="1"/>
          </p:cNvPicPr>
          <p:nvPr/>
        </p:nvPicPr>
        <p:blipFill>
          <a:blip r:embed="rId1"/>
          <a:stretch>
            <a:fillRect/>
          </a:stretch>
        </p:blipFill>
        <p:spPr>
          <a:xfrm>
            <a:off x="431483" y="3799840"/>
            <a:ext cx="911225" cy="1259840"/>
          </a:xfrm>
          <a:prstGeom prst="rect">
            <a:avLst/>
          </a:prstGeom>
        </p:spPr>
      </p:pic>
      <p:pic>
        <p:nvPicPr>
          <p:cNvPr id="167" name="图片 167" descr="Snap10"/>
          <p:cNvPicPr>
            <a:picLocks noChangeAspect="1"/>
          </p:cNvPicPr>
          <p:nvPr/>
        </p:nvPicPr>
        <p:blipFill>
          <a:blip r:embed="rId2"/>
          <a:stretch>
            <a:fillRect/>
          </a:stretch>
        </p:blipFill>
        <p:spPr>
          <a:xfrm>
            <a:off x="1343025" y="3439478"/>
            <a:ext cx="2486660" cy="1619885"/>
          </a:xfrm>
          <a:prstGeom prst="rect">
            <a:avLst/>
          </a:prstGeom>
        </p:spPr>
      </p:pic>
      <p:pic>
        <p:nvPicPr>
          <p:cNvPr id="168" name="图片 168" descr="Snap9"/>
          <p:cNvPicPr>
            <a:picLocks noChangeAspect="1"/>
          </p:cNvPicPr>
          <p:nvPr/>
        </p:nvPicPr>
        <p:blipFill>
          <a:blip r:embed="rId3"/>
          <a:stretch>
            <a:fillRect/>
          </a:stretch>
        </p:blipFill>
        <p:spPr>
          <a:xfrm>
            <a:off x="3829368" y="3799840"/>
            <a:ext cx="942975" cy="1259840"/>
          </a:xfrm>
          <a:prstGeom prst="rect">
            <a:avLst/>
          </a:prstGeom>
        </p:spPr>
      </p:pic>
      <p:sp>
        <p:nvSpPr>
          <p:cNvPr id="4" name="文本框 3"/>
          <p:cNvSpPr txBox="1"/>
          <p:nvPr/>
        </p:nvSpPr>
        <p:spPr>
          <a:xfrm>
            <a:off x="559435" y="5059680"/>
            <a:ext cx="595630" cy="368300"/>
          </a:xfrm>
          <a:prstGeom prst="rect">
            <a:avLst/>
          </a:prstGeom>
          <a:noFill/>
        </p:spPr>
        <p:txBody>
          <a:bodyPr wrap="square" rtlCol="0">
            <a:spAutoFit/>
          </a:bodyPr>
          <a:p>
            <a:r>
              <a:rPr lang="zh-CN" altLang="en-US">
                <a:latin typeface="+mn-ea"/>
                <a:cs typeface="+mn-ea"/>
              </a:rPr>
              <a:t>图</a:t>
            </a:r>
            <a:r>
              <a:rPr lang="en-US" altLang="zh-CN">
                <a:latin typeface="+mn-ea"/>
                <a:cs typeface="+mn-ea"/>
              </a:rPr>
              <a:t>1</a:t>
            </a:r>
            <a:endParaRPr lang="en-US" altLang="zh-CN">
              <a:latin typeface="+mn-ea"/>
              <a:cs typeface="+mn-ea"/>
            </a:endParaRPr>
          </a:p>
        </p:txBody>
      </p:sp>
      <p:sp>
        <p:nvSpPr>
          <p:cNvPr id="5" name="文本框 4"/>
          <p:cNvSpPr txBox="1"/>
          <p:nvPr/>
        </p:nvSpPr>
        <p:spPr>
          <a:xfrm>
            <a:off x="2324735" y="5059680"/>
            <a:ext cx="595630" cy="368300"/>
          </a:xfrm>
          <a:prstGeom prst="rect">
            <a:avLst/>
          </a:prstGeom>
          <a:noFill/>
        </p:spPr>
        <p:txBody>
          <a:bodyPr wrap="square" rtlCol="0">
            <a:spAutoFit/>
          </a:bodyPr>
          <a:p>
            <a:r>
              <a:rPr lang="zh-CN" altLang="en-US">
                <a:latin typeface="+mn-ea"/>
                <a:cs typeface="+mn-ea"/>
              </a:rPr>
              <a:t>图</a:t>
            </a:r>
            <a:r>
              <a:rPr lang="en-US" altLang="zh-CN">
                <a:latin typeface="+mn-ea"/>
                <a:cs typeface="+mn-ea"/>
              </a:rPr>
              <a:t>2</a:t>
            </a:r>
            <a:endParaRPr lang="en-US" altLang="zh-CN">
              <a:latin typeface="+mn-ea"/>
              <a:cs typeface="+mn-ea"/>
            </a:endParaRPr>
          </a:p>
        </p:txBody>
      </p:sp>
      <p:sp>
        <p:nvSpPr>
          <p:cNvPr id="6" name="文本框 5"/>
          <p:cNvSpPr txBox="1"/>
          <p:nvPr/>
        </p:nvSpPr>
        <p:spPr>
          <a:xfrm>
            <a:off x="4003040" y="5059680"/>
            <a:ext cx="595630" cy="368300"/>
          </a:xfrm>
          <a:prstGeom prst="rect">
            <a:avLst/>
          </a:prstGeom>
          <a:noFill/>
        </p:spPr>
        <p:txBody>
          <a:bodyPr wrap="square" rtlCol="0">
            <a:spAutoFit/>
          </a:bodyPr>
          <a:p>
            <a:r>
              <a:rPr lang="zh-CN" altLang="en-US">
                <a:latin typeface="+mn-ea"/>
                <a:cs typeface="+mn-ea"/>
              </a:rPr>
              <a:t>图</a:t>
            </a:r>
            <a:r>
              <a:rPr lang="en-US" altLang="zh-CN">
                <a:latin typeface="+mn-ea"/>
                <a:cs typeface="+mn-ea"/>
              </a:rPr>
              <a:t>3</a:t>
            </a:r>
            <a:endParaRPr lang="en-US" altLang="zh-CN">
              <a:latin typeface="+mn-ea"/>
              <a:cs typeface="+mn-ea"/>
            </a:endParaRPr>
          </a:p>
        </p:txBody>
      </p:sp>
      <p:pic>
        <p:nvPicPr>
          <p:cNvPr id="174" name="图片 174" descr="3-91"/>
          <p:cNvPicPr>
            <a:picLocks noChangeAspect="1"/>
          </p:cNvPicPr>
          <p:nvPr/>
        </p:nvPicPr>
        <p:blipFill>
          <a:blip r:embed="rId4"/>
          <a:stretch>
            <a:fillRect/>
          </a:stretch>
        </p:blipFill>
        <p:spPr>
          <a:xfrm>
            <a:off x="7624763" y="1402080"/>
            <a:ext cx="855345" cy="720090"/>
          </a:xfrm>
          <a:prstGeom prst="rect">
            <a:avLst/>
          </a:prstGeom>
        </p:spPr>
      </p:pic>
      <p:pic>
        <p:nvPicPr>
          <p:cNvPr id="173" name="图片 173" descr="3-92"/>
          <p:cNvPicPr>
            <a:picLocks noChangeAspect="1"/>
          </p:cNvPicPr>
          <p:nvPr/>
        </p:nvPicPr>
        <p:blipFill>
          <a:blip r:embed="rId5"/>
          <a:stretch>
            <a:fillRect/>
          </a:stretch>
        </p:blipFill>
        <p:spPr>
          <a:xfrm>
            <a:off x="8974773" y="1402080"/>
            <a:ext cx="916305" cy="720090"/>
          </a:xfrm>
          <a:prstGeom prst="rect">
            <a:avLst/>
          </a:prstGeom>
        </p:spPr>
      </p:pic>
      <p:sp>
        <p:nvSpPr>
          <p:cNvPr id="7" name="右箭头 6"/>
          <p:cNvSpPr/>
          <p:nvPr/>
        </p:nvSpPr>
        <p:spPr>
          <a:xfrm>
            <a:off x="8563610" y="1683385"/>
            <a:ext cx="349250" cy="11366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72" name="图片 172" descr="3-93"/>
          <p:cNvPicPr>
            <a:picLocks noChangeAspect="1"/>
          </p:cNvPicPr>
          <p:nvPr/>
        </p:nvPicPr>
        <p:blipFill>
          <a:blip r:embed="rId6"/>
          <a:stretch>
            <a:fillRect/>
          </a:stretch>
        </p:blipFill>
        <p:spPr>
          <a:xfrm>
            <a:off x="6610350" y="3624263"/>
            <a:ext cx="434340" cy="1080135"/>
          </a:xfrm>
          <a:prstGeom prst="rect">
            <a:avLst/>
          </a:prstGeom>
        </p:spPr>
      </p:pic>
      <p:pic>
        <p:nvPicPr>
          <p:cNvPr id="171" name="图片 171" descr="3-94"/>
          <p:cNvPicPr>
            <a:picLocks noChangeAspect="1"/>
          </p:cNvPicPr>
          <p:nvPr/>
        </p:nvPicPr>
        <p:blipFill>
          <a:blip r:embed="rId7"/>
          <a:stretch>
            <a:fillRect/>
          </a:stretch>
        </p:blipFill>
        <p:spPr>
          <a:xfrm>
            <a:off x="7259955" y="2816860"/>
            <a:ext cx="2535555" cy="1887855"/>
          </a:xfrm>
          <a:prstGeom prst="rect">
            <a:avLst/>
          </a:prstGeom>
        </p:spPr>
      </p:pic>
      <p:pic>
        <p:nvPicPr>
          <p:cNvPr id="170" name="图片 170" descr="3-95"/>
          <p:cNvPicPr>
            <a:picLocks noChangeAspect="1"/>
          </p:cNvPicPr>
          <p:nvPr/>
        </p:nvPicPr>
        <p:blipFill>
          <a:blip r:embed="rId8"/>
          <a:stretch>
            <a:fillRect/>
          </a:stretch>
        </p:blipFill>
        <p:spPr>
          <a:xfrm>
            <a:off x="10113645" y="3624263"/>
            <a:ext cx="631190" cy="108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（4）双轨成形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通过沿两条路径曲线扫描一系列剖面曲线创建一个曲面。生成的曲面可以与其他曲面保持连续性。</a:t>
            </a:r>
            <a:r>
              <a:rPr lang="zh-CN" altLang="en-US" dirty="0">
                <a:latin typeface="宋体" panose="02010600030101010101" pitchFamily="2" charset="-122"/>
                <a:cs typeface="宋体" panose="02010600030101010101" pitchFamily="2" charset="-122"/>
                <a:sym typeface="+mn-ea"/>
              </a:rPr>
              <a:t>如图所示。</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（5）挤出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通过沿路径曲线扫描剖面曲线来创建曲面。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（6）边界</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通过在边界曲线之间进行填充来创建曲面。（7）方形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通过填充由四条相交边界曲线定义的区域，创建由四条边构成的曲面。</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645795"/>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（8）倒角</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从剖面曲线创建倒角切换曲面。</a:t>
            </a:r>
            <a:r>
              <a:rPr lang="zh-CN" altLang="en-US" dirty="0">
                <a:latin typeface="宋体" panose="02010600030101010101" pitchFamily="2" charset="-122"/>
                <a:cs typeface="宋体" panose="02010600030101010101" pitchFamily="2" charset="-122"/>
                <a:sym typeface="+mn-ea"/>
              </a:rPr>
              <a:t>如图所示。</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（9）倒角+</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可用于创建倒角过渡曲面，其控制程度高于常规“倒角”，该命令集合了非常多的倒角效果。</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3.6 编辑NURBS曲面</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1.复制NURBS面片</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在选定的NURBS面片中创建新的曲面。“与原始对象分组”：如果启用，则将复制曲面作为原始对象的子对象。</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2.对齐</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可以将两个曲面进行对齐操作，也可以通过选择曲面边界的等参线来对曲面进行对齐，以使曲面的边相切或曲率连续。</a:t>
            </a:r>
            <a:endParaRPr lang="zh-CN" altLang="en-US" dirty="0">
              <a:latin typeface="宋体" panose="02010600030101010101" pitchFamily="2" charset="-122"/>
              <a:cs typeface="宋体" panose="02010600030101010101" pitchFamily="2" charset="-122"/>
              <a:sym typeface="+mn-ea"/>
            </a:endParaRPr>
          </a:p>
        </p:txBody>
      </p:sp>
      <p:pic>
        <p:nvPicPr>
          <p:cNvPr id="175" name="图片 175" descr="Snap16"/>
          <p:cNvPicPr>
            <a:picLocks noChangeAspect="1"/>
          </p:cNvPicPr>
          <p:nvPr/>
        </p:nvPicPr>
        <p:blipFill>
          <a:blip r:embed="rId1"/>
          <a:stretch>
            <a:fillRect/>
          </a:stretch>
        </p:blipFill>
        <p:spPr>
          <a:xfrm>
            <a:off x="151765" y="2493010"/>
            <a:ext cx="1544320" cy="935990"/>
          </a:xfrm>
          <a:prstGeom prst="rect">
            <a:avLst/>
          </a:prstGeom>
        </p:spPr>
      </p:pic>
      <p:pic>
        <p:nvPicPr>
          <p:cNvPr id="176" name="图片 176" descr="Snap20"/>
          <p:cNvPicPr/>
          <p:nvPr/>
        </p:nvPicPr>
        <p:blipFill>
          <a:blip r:embed="rId2"/>
          <a:stretch>
            <a:fillRect/>
          </a:stretch>
        </p:blipFill>
        <p:spPr>
          <a:xfrm>
            <a:off x="1769745" y="2493010"/>
            <a:ext cx="1544320" cy="935990"/>
          </a:xfrm>
          <a:prstGeom prst="rect">
            <a:avLst/>
          </a:prstGeom>
        </p:spPr>
      </p:pic>
      <p:pic>
        <p:nvPicPr>
          <p:cNvPr id="178" name="图片 178" descr="C:\Users\Administrator\Desktop\北京理工出版社\Maya选题申请表 样章\Maya第三章\插图\Snap21.jpgSnap21"/>
          <p:cNvPicPr/>
          <p:nvPr/>
        </p:nvPicPr>
        <p:blipFill>
          <a:blip r:embed="rId3"/>
          <a:srcRect/>
          <a:stretch>
            <a:fillRect/>
          </a:stretch>
        </p:blipFill>
        <p:spPr>
          <a:xfrm>
            <a:off x="3387725" y="2493010"/>
            <a:ext cx="1544320" cy="935990"/>
          </a:xfrm>
          <a:prstGeom prst="rect">
            <a:avLst/>
          </a:prstGeom>
        </p:spPr>
      </p:pic>
      <p:pic>
        <p:nvPicPr>
          <p:cNvPr id="193" name="图片 193" descr="Snap5"/>
          <p:cNvPicPr>
            <a:picLocks noChangeAspect="1"/>
          </p:cNvPicPr>
          <p:nvPr/>
        </p:nvPicPr>
        <p:blipFill>
          <a:blip r:embed="rId4"/>
          <a:stretch>
            <a:fillRect/>
          </a:stretch>
        </p:blipFill>
        <p:spPr>
          <a:xfrm>
            <a:off x="7499668" y="1412558"/>
            <a:ext cx="2347595" cy="108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tags/tag1.xml><?xml version="1.0" encoding="utf-8"?>
<p:tagLst xmlns:p="http://schemas.openxmlformats.org/presentationml/2006/main">
  <p:tag name="COMMONDATA" val="eyJoZGlkIjoiNjhjNzYzOTVmZWMxNDc1YzAzMjFmM2E1YzU1MjUxYjIifQ=="/>
  <p:tag name="KSO_WPP_MARK_KEY" val="4047ef1e-896e-4e1a-814a-e9501bfa48bb"/>
  <p:tag name="resource_record_key" val="{&quot;13&quot;:[19965465,19972078,20104445,19972048,20469018,20174685,20482073,20174678]}"/>
  <p:tag name="commondata" val="eyJoZGlkIjoiNzYwMmViYWJiYjNmN2UyNWY2MzdmNzNhMmUyYTAwNj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3309</Words>
  <Application>WPS 演示</Application>
  <PresentationFormat>宽屏</PresentationFormat>
  <Paragraphs>200</Paragraphs>
  <Slides>12</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vt:i4>
      </vt:variant>
    </vt:vector>
  </HeadingPairs>
  <TitlesOfParts>
    <vt:vector size="27" baseType="lpstr">
      <vt:lpstr>Arial</vt:lpstr>
      <vt:lpstr>宋体</vt:lpstr>
      <vt:lpstr>Wingdings</vt:lpstr>
      <vt:lpstr>Euphemia</vt:lpstr>
      <vt:lpstr>微软雅黑</vt:lpstr>
      <vt:lpstr>Arial Unicode MS</vt:lpstr>
      <vt:lpstr>Calibri</vt:lpstr>
      <vt:lpstr>Calibri</vt:lpstr>
      <vt:lpstr>Broadway</vt:lpstr>
      <vt:lpstr>Times New Roman</vt:lpstr>
      <vt:lpstr>楷体_GB2312</vt:lpstr>
      <vt:lpstr>新宋体</vt:lpstr>
      <vt:lpstr>Arial Unicode MS</vt:lpstr>
      <vt:lpstr>DejaVu Math TeX Gyre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Pr模板</dc:title>
  <dc:creator>王东军</dc:creator>
  <cp:lastModifiedBy>Administrator</cp:lastModifiedBy>
  <cp:revision>605</cp:revision>
  <dcterms:created xsi:type="dcterms:W3CDTF">2013-09-20T02:31:00Z</dcterms:created>
  <dcterms:modified xsi:type="dcterms:W3CDTF">2024-09-02T06:19:29Z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2533F98CC5DD4D3FA9776AACEDA85CB1</vt:lpwstr>
  </property>
</Properties>
</file>